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5"/>
  </p:notesMasterIdLst>
  <p:handoutMasterIdLst>
    <p:handoutMasterId r:id="rId26"/>
  </p:handoutMasterIdLst>
  <p:sldIdLst>
    <p:sldId id="257" r:id="rId2"/>
    <p:sldId id="258" r:id="rId3"/>
    <p:sldId id="259" r:id="rId4"/>
    <p:sldId id="260" r:id="rId5"/>
    <p:sldId id="281" r:id="rId6"/>
    <p:sldId id="283" r:id="rId7"/>
    <p:sldId id="285" r:id="rId8"/>
    <p:sldId id="286" r:id="rId9"/>
    <p:sldId id="295" r:id="rId10"/>
    <p:sldId id="300" r:id="rId11"/>
    <p:sldId id="289" r:id="rId12"/>
    <p:sldId id="287" r:id="rId13"/>
    <p:sldId id="288" r:id="rId14"/>
    <p:sldId id="290" r:id="rId15"/>
    <p:sldId id="291" r:id="rId16"/>
    <p:sldId id="292" r:id="rId17"/>
    <p:sldId id="284" r:id="rId18"/>
    <p:sldId id="293" r:id="rId19"/>
    <p:sldId id="294" r:id="rId20"/>
    <p:sldId id="298" r:id="rId21"/>
    <p:sldId id="296" r:id="rId22"/>
    <p:sldId id="297" r:id="rId23"/>
    <p:sldId id="299" r:id="rId2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757"/>
    <a:srgbClr val="89FFBE"/>
    <a:srgbClr val="FF8181"/>
    <a:srgbClr val="FF7575"/>
    <a:srgbClr val="FFE6CD"/>
    <a:srgbClr val="FF9933"/>
    <a:srgbClr val="F9CFCF"/>
    <a:srgbClr val="F6F0FA"/>
    <a:srgbClr val="E8D9F3"/>
    <a:srgbClr val="FF8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3915" autoAdjust="0"/>
  </p:normalViewPr>
  <p:slideViewPr>
    <p:cSldViewPr snapToGrid="0">
      <p:cViewPr varScale="1">
        <p:scale>
          <a:sx n="59" d="100"/>
          <a:sy n="59" d="100"/>
        </p:scale>
        <p:origin x="127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9F2607F-EAB8-462D-9596-B11A1C51125F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  <a:endParaRPr lang="en-US"/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329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21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04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565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268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83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81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220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681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969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157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941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0734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233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917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20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84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98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34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64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07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08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50EC31D-9C0F-4EDB-9AC9-93AE84D7514D}" type="datetime1">
              <a:rPr lang="ru-RU" smtClean="0"/>
              <a:t>29.11.2025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1B41D33-19C8-4450-B3C5-BE83E9C8F0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8E6C3-8E12-426B-A56F-861F8B162AC6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323C2A-FDF4-456A-A556-14045268B55D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Дата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D5CFD7-CC7C-49C5-B221-A9E29F5846A0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13CF11-4D7C-4367-8D00-578223D03103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40FCE8-CB6C-4798-845F-C8260D76B307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C13A7E-4C64-47B0-B355-B165BE4012BA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1CA3B4-5CE4-4976-BBFE-4E91C7258FC5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316041-DA7D-4734-AA8C-761AB09393E2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92EF8B-D3DF-4216-96A1-1B1DE794B37A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09563768-3096-48CB-A41A-8D454362CCAD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0088EE-0E82-4198-BDFF-3B9755AA8919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"/>
              <a:t>Стиль образца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6B9E6FA-8E94-487D-81C3-7EE9BB2FD23D}" type="datetime1">
              <a:rPr lang="ru-RU" smtClean="0"/>
              <a:t>29.11.2025</a:t>
            </a:fld>
            <a:endParaRPr lang="en-US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Прямоугольник 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Прямоугольник 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91F303E-B49C-4F7B-9953-623607D1B0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Подзаголовок 8">
            <a:extLst>
              <a:ext uri="{FF2B5EF4-FFF2-40B4-BE49-F238E27FC236}">
                <a16:creationId xmlns:a16="http://schemas.microsoft.com/office/drawing/2014/main" id="{DD80BC86-563B-49A4-9F2D-54C16945F5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 useBgFill="1"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1AD2280-2FB4-4426-9203-EEF354FC6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A58AB0B0-9171-4613-85FE-E9E0893C2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Прямоугольник 21">
            <a:extLst>
              <a:ext uri="{FF2B5EF4-FFF2-40B4-BE49-F238E27FC236}">
                <a16:creationId xmlns:a16="http://schemas.microsoft.com/office/drawing/2014/main" id="{DA631CA0-DDF6-419E-8D7B-5B9165329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4CE3CD0-6093-464B-A662-737DEA4F3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57796338-997E-4939-BA58-76319CB52987}"/>
              </a:ext>
            </a:extLst>
          </p:cNvPr>
          <p:cNvSpPr/>
          <p:nvPr/>
        </p:nvSpPr>
        <p:spPr>
          <a:xfrm>
            <a:off x="342899" y="371475"/>
            <a:ext cx="11572875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920B7F94-8924-4214-8ADC-EB037864F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345" y="202519"/>
            <a:ext cx="2294098" cy="758817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</p:pic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FC6E000A-3EF5-4E67-8458-A7CC059B1CE1}"/>
              </a:ext>
            </a:extLst>
          </p:cNvPr>
          <p:cNvSpPr txBox="1">
            <a:spLocks/>
          </p:cNvSpPr>
          <p:nvPr/>
        </p:nvSpPr>
        <p:spPr>
          <a:xfrm>
            <a:off x="114466" y="1087106"/>
            <a:ext cx="10993549" cy="1475013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/>
              <a:t>НАДЕЖНОСТЬ </a:t>
            </a:r>
            <a:r>
              <a:rPr lang="ru-RU" b="1"/>
              <a:t>ПО</a:t>
            </a:r>
            <a:endParaRPr lang="ru" b="1" dirty="0"/>
          </a:p>
        </p:txBody>
      </p:sp>
      <p:sp>
        <p:nvSpPr>
          <p:cNvPr id="26" name="Подзаголовок 2">
            <a:extLst>
              <a:ext uri="{FF2B5EF4-FFF2-40B4-BE49-F238E27FC236}">
                <a16:creationId xmlns:a16="http://schemas.microsoft.com/office/drawing/2014/main" id="{F070E953-5931-41F7-9696-554AB53D031F}"/>
              </a:ext>
            </a:extLst>
          </p:cNvPr>
          <p:cNvSpPr txBox="1">
            <a:spLocks/>
          </p:cNvSpPr>
          <p:nvPr/>
        </p:nvSpPr>
        <p:spPr>
          <a:xfrm>
            <a:off x="143044" y="2617404"/>
            <a:ext cx="10993546" cy="3462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/>
              <a:t>ЛОГИРОВАНИЕ и МОНИТОРИНГ</a:t>
            </a:r>
            <a:endParaRPr lang="ru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3D0F22AD-101E-4B78-874E-3E624008ED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t="13581" b="34452"/>
          <a:stretch/>
        </p:blipFill>
        <p:spPr>
          <a:xfrm>
            <a:off x="0" y="3030100"/>
            <a:ext cx="12192000" cy="3835368"/>
          </a:xfrm>
          <a:prstGeom prst="rect">
            <a:avLst/>
          </a:prstGeom>
        </p:spPr>
      </p:pic>
      <p:sp>
        <p:nvSpPr>
          <p:cNvPr id="28" name="Подзаголовок 2">
            <a:extLst>
              <a:ext uri="{FF2B5EF4-FFF2-40B4-BE49-F238E27FC236}">
                <a16:creationId xmlns:a16="http://schemas.microsoft.com/office/drawing/2014/main" id="{3BD6653B-6D14-46CC-8D89-91F33A7775FC}"/>
              </a:ext>
            </a:extLst>
          </p:cNvPr>
          <p:cNvSpPr txBox="1">
            <a:spLocks/>
          </p:cNvSpPr>
          <p:nvPr/>
        </p:nvSpPr>
        <p:spPr>
          <a:xfrm>
            <a:off x="6935213" y="6074674"/>
            <a:ext cx="5216263" cy="9131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4000" dirty="0">
                <a:solidFill>
                  <a:schemeClr val="bg1"/>
                </a:solidFill>
              </a:rPr>
              <a:t>App Reliability</a:t>
            </a:r>
            <a:endParaRPr lang="ru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ДОБАВЛЕНИЕ ЛОГИРОВАНИЯ в методы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303459" y="2253236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Добавляем </a:t>
            </a:r>
            <a:r>
              <a:rPr lang="ru-RU" sz="2400" dirty="0" err="1"/>
              <a:t>логи</a:t>
            </a:r>
            <a:r>
              <a:rPr lang="en-US" sz="2400" dirty="0"/>
              <a:t> </a:t>
            </a:r>
            <a:r>
              <a:rPr lang="ru-RU" sz="2400" dirty="0"/>
              <a:t>в файл </a:t>
            </a:r>
            <a:r>
              <a:rPr lang="en-US" sz="2400" dirty="0"/>
              <a:t>main.py </a:t>
            </a:r>
            <a:r>
              <a:rPr lang="ru-RU" sz="2400" dirty="0"/>
              <a:t>для </a:t>
            </a:r>
            <a:r>
              <a:rPr lang="ru-RU" sz="2400" dirty="0" err="1"/>
              <a:t>хендлера</a:t>
            </a:r>
            <a:r>
              <a:rPr lang="ru-RU" sz="2400" dirty="0"/>
              <a:t> </a:t>
            </a:r>
            <a:r>
              <a:rPr lang="en-US" sz="2400" dirty="0"/>
              <a:t>/start</a:t>
            </a:r>
            <a:r>
              <a:rPr lang="ru-RU" sz="2400" dirty="0"/>
              <a:t> и попробуем выполнить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2BA8D8A-FE61-40E2-AD6F-6B16C53B5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44" y="931286"/>
            <a:ext cx="4533613" cy="13219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378731F-EAAE-44A0-B6ED-9CFA8E650D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85" y="2499805"/>
            <a:ext cx="3897783" cy="4228461"/>
          </a:xfrm>
          <a:prstGeom prst="rect">
            <a:avLst/>
          </a:prstGeom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0C3342-3A0F-4BFE-8DCB-72168546B485}"/>
              </a:ext>
            </a:extLst>
          </p:cNvPr>
          <p:cNvSpPr txBox="1">
            <a:spLocks/>
          </p:cNvSpPr>
          <p:nvPr/>
        </p:nvSpPr>
        <p:spPr>
          <a:xfrm>
            <a:off x="6430360" y="4303173"/>
            <a:ext cx="5621841" cy="13315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Посмотрим на содержимое файла </a:t>
            </a:r>
            <a:r>
              <a:rPr lang="en-US" sz="2400" dirty="0"/>
              <a:t>/logs/bot.log </a:t>
            </a:r>
            <a:r>
              <a:rPr lang="ru-RU" sz="2400" dirty="0"/>
              <a:t>или в консоль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r>
              <a:rPr lang="ru-RU" sz="2400" dirty="0"/>
              <a:t>Почему </a:t>
            </a:r>
            <a:r>
              <a:rPr lang="ru-RU" sz="2400" dirty="0" err="1"/>
              <a:t>логи</a:t>
            </a:r>
            <a:r>
              <a:rPr lang="ru-RU" sz="2400" dirty="0"/>
              <a:t> не отображаются?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9F5E4E52-B615-433A-922A-23721EEE0503}"/>
              </a:ext>
            </a:extLst>
          </p:cNvPr>
          <p:cNvSpPr/>
          <p:nvPr/>
        </p:nvSpPr>
        <p:spPr>
          <a:xfrm>
            <a:off x="6413884" y="4358660"/>
            <a:ext cx="45719" cy="13315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276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НАСТРОЕК МОНИТОРИНГА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303459" y="2792628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</a:rPr>
              <a:t>1</a:t>
            </a:r>
            <a:r>
              <a:rPr lang="ru-RU" sz="2400" dirty="0">
                <a:solidFill>
                  <a:srgbClr val="00B0F0"/>
                </a:solidFill>
              </a:rPr>
              <a:t>. </a:t>
            </a:r>
            <a:r>
              <a:rPr lang="ru-RU" sz="2400" dirty="0"/>
              <a:t>Создаем файл </a:t>
            </a:r>
            <a:r>
              <a:rPr lang="en-US" sz="2400" b="1" dirty="0"/>
              <a:t>metrics.py</a:t>
            </a:r>
            <a:r>
              <a:rPr lang="ru-RU" sz="2400" dirty="0"/>
              <a:t>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</a:rPr>
              <a:t>2</a:t>
            </a:r>
            <a:r>
              <a:rPr lang="ru-RU" sz="2400" dirty="0">
                <a:solidFill>
                  <a:srgbClr val="00B0F0"/>
                </a:solidFill>
              </a:rPr>
              <a:t>. </a:t>
            </a:r>
            <a:r>
              <a:rPr lang="ru-RU" sz="2400" dirty="0"/>
              <a:t>Добавляем класс </a:t>
            </a:r>
            <a:r>
              <a:rPr lang="en-US" sz="2400" dirty="0"/>
              <a:t>Counter</a:t>
            </a:r>
            <a:r>
              <a:rPr lang="ru-RU" sz="2400" dirty="0"/>
              <a:t>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2C96CF-13E3-48A0-B038-0984C0BE4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5" y="743499"/>
            <a:ext cx="5747796" cy="607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871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НАСТРОЕК МОНИТОРИНГА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303459" y="2570204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</a:rPr>
              <a:t>3</a:t>
            </a:r>
            <a:r>
              <a:rPr lang="ru-RU" sz="2400" dirty="0">
                <a:solidFill>
                  <a:srgbClr val="00B0F0"/>
                </a:solidFill>
              </a:rPr>
              <a:t>. </a:t>
            </a:r>
            <a:r>
              <a:rPr lang="ru-RU" sz="2400" dirty="0"/>
              <a:t>Добавляем класс </a:t>
            </a:r>
            <a:r>
              <a:rPr lang="en-US" sz="2400" dirty="0" err="1"/>
              <a:t>LatencyStats</a:t>
            </a:r>
            <a:r>
              <a:rPr lang="ru-RU" sz="2400" dirty="0"/>
              <a:t>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1B8DEAF-EF3F-4017-92E0-610D091E0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878994"/>
            <a:ext cx="4270718" cy="597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62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НАСТРОЕК МОНИТОРИНГА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8320216" y="2570204"/>
            <a:ext cx="3605084" cy="15322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</a:rPr>
              <a:t>4</a:t>
            </a:r>
            <a:r>
              <a:rPr lang="ru-RU" sz="2400" dirty="0">
                <a:solidFill>
                  <a:srgbClr val="00B0F0"/>
                </a:solidFill>
              </a:rPr>
              <a:t>. </a:t>
            </a:r>
            <a:r>
              <a:rPr lang="ru-RU" sz="2400" dirty="0"/>
              <a:t>Добавляем класс </a:t>
            </a:r>
            <a:r>
              <a:rPr lang="en-US" sz="2400" dirty="0" err="1"/>
              <a:t>MetricsRegistry</a:t>
            </a:r>
            <a:r>
              <a:rPr lang="ru-RU" sz="2400" dirty="0"/>
              <a:t>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BB37A8-976F-4482-ACFA-036DBBA72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878994"/>
            <a:ext cx="3620265" cy="590074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68D4A9-7B22-4642-83D7-F9BB312433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174" y="815048"/>
            <a:ext cx="4313547" cy="477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103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D9E9EE-D321-4580-83B4-AD58734E8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831439"/>
            <a:ext cx="7487935" cy="5939481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НАСТРОЕК МОНИТОРИНГА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303459" y="2570204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</a:rPr>
              <a:t>5</a:t>
            </a:r>
            <a:r>
              <a:rPr lang="ru-RU" sz="2400" dirty="0">
                <a:solidFill>
                  <a:srgbClr val="00B0F0"/>
                </a:solidFill>
              </a:rPr>
              <a:t>. </a:t>
            </a:r>
            <a:r>
              <a:rPr lang="ru-RU" sz="2400" dirty="0"/>
              <a:t>Добавляем метод </a:t>
            </a:r>
            <a:r>
              <a:rPr lang="en-US" sz="2400" dirty="0"/>
              <a:t>timed()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95247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МЕТОДА ЗАПИСИ в ЖУРНАЛ ВЫЗОВОВ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303459" y="2570204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Добавляем метод </a:t>
            </a:r>
            <a:r>
              <a:rPr lang="en-US" sz="2400" b="1" dirty="0" err="1"/>
              <a:t>write_service_call</a:t>
            </a:r>
            <a:r>
              <a:rPr lang="en-US" sz="2400" dirty="0"/>
              <a:t>() </a:t>
            </a:r>
            <a:r>
              <a:rPr lang="ru-RU" sz="2400" dirty="0"/>
              <a:t>в файл </a:t>
            </a:r>
            <a:r>
              <a:rPr lang="en-US" sz="2400" dirty="0"/>
              <a:t>db.py</a:t>
            </a:r>
            <a:r>
              <a:rPr lang="ru-RU" sz="2400" dirty="0"/>
              <a:t>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FAE897E-089E-4AC8-93C4-4DEE831B4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7" y="806580"/>
            <a:ext cx="5749311" cy="595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59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МЕТОДА ЗАПИСИ в ЖУРНАЛ ОШИБОК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468219" y="2570204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Добавляем метод </a:t>
            </a:r>
            <a:r>
              <a:rPr lang="en-US" sz="2400" b="1" dirty="0" err="1"/>
              <a:t>write_error_log</a:t>
            </a:r>
            <a:r>
              <a:rPr lang="en-US" sz="2400" dirty="0"/>
              <a:t>() </a:t>
            </a:r>
            <a:r>
              <a:rPr lang="ru-RU" sz="2400" dirty="0"/>
              <a:t>в файл </a:t>
            </a:r>
            <a:r>
              <a:rPr lang="en-US" sz="2400" dirty="0"/>
              <a:t>db.py</a:t>
            </a:r>
            <a:r>
              <a:rPr lang="ru-RU" sz="2400" dirty="0"/>
              <a:t>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F0E9DC-D418-482C-AEFB-668FE2A80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8" y="716107"/>
            <a:ext cx="6221541" cy="607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2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РЕФАКТОРИНГ </a:t>
            </a:r>
            <a:r>
              <a:rPr lang="en-US" sz="3600" dirty="0">
                <a:solidFill>
                  <a:srgbClr val="0070C0"/>
                </a:solidFill>
              </a:rPr>
              <a:t>OPENROUTER_CLIENT</a:t>
            </a:r>
            <a:endParaRPr lang="ru" sz="3600" dirty="0">
              <a:solidFill>
                <a:srgbClr val="0070C0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37AD1E9-D52C-4EED-A611-6B29C6E7F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875" y="749059"/>
            <a:ext cx="9312656" cy="59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08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РЕФАКТОРИНГ </a:t>
            </a:r>
            <a:r>
              <a:rPr lang="en-US" sz="3600" dirty="0">
                <a:solidFill>
                  <a:srgbClr val="0070C0"/>
                </a:solidFill>
              </a:rPr>
              <a:t>OPENROUTER</a:t>
            </a:r>
            <a:r>
              <a:rPr lang="ru-RU" sz="3600" dirty="0">
                <a:solidFill>
                  <a:srgbClr val="0070C0"/>
                </a:solidFill>
              </a:rPr>
              <a:t> </a:t>
            </a:r>
            <a:r>
              <a:rPr lang="en-US" sz="3600" dirty="0">
                <a:solidFill>
                  <a:srgbClr val="0070C0"/>
                </a:solidFill>
              </a:rPr>
              <a:t>CLIENT</a:t>
            </a:r>
            <a:endParaRPr lang="ru" sz="3600" dirty="0">
              <a:solidFill>
                <a:srgbClr val="0070C0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AE0852C-88A6-437D-97DD-9A1015F5A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744" y="697358"/>
            <a:ext cx="10899689" cy="255864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31CA68D-3470-45E4-89A5-17283B1E8A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220" y="3184956"/>
            <a:ext cx="10899689" cy="3732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034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Метода получения метрик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468219" y="2677298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Добавляем </a:t>
            </a:r>
            <a:r>
              <a:rPr lang="ru-RU" sz="2400" dirty="0" err="1"/>
              <a:t>хендлер</a:t>
            </a:r>
            <a:r>
              <a:rPr lang="ru-RU" sz="2400" dirty="0"/>
              <a:t> </a:t>
            </a:r>
            <a:r>
              <a:rPr lang="en-US" sz="2400" b="1" dirty="0"/>
              <a:t>/stats</a:t>
            </a:r>
            <a:r>
              <a:rPr lang="en-US" sz="2400" dirty="0"/>
              <a:t> </a:t>
            </a:r>
            <a:r>
              <a:rPr lang="ru-RU" sz="2400" dirty="0"/>
              <a:t>в файл </a:t>
            </a:r>
            <a:r>
              <a:rPr lang="en-US" sz="2400" dirty="0"/>
              <a:t>main.py</a:t>
            </a:r>
            <a:r>
              <a:rPr lang="ru-RU" sz="2400" dirty="0"/>
              <a:t> для вывода значений метрик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123CAF3-5908-4AA8-AB34-5823FAB84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40" y="780138"/>
            <a:ext cx="4262745" cy="597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00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ПОДГОТОВКА ОКРУЖЕНИЯ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2D301AF9-6DB1-44ED-A92E-9AE6306A2597}"/>
              </a:ext>
            </a:extLst>
          </p:cNvPr>
          <p:cNvSpPr txBox="1">
            <a:spLocks/>
          </p:cNvSpPr>
          <p:nvPr/>
        </p:nvSpPr>
        <p:spPr>
          <a:xfrm>
            <a:off x="3641124" y="3975781"/>
            <a:ext cx="4473147" cy="187625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В файл </a:t>
            </a:r>
            <a:r>
              <a:rPr lang="en-US" sz="2400" b="1" dirty="0"/>
              <a:t>.env</a:t>
            </a:r>
            <a:r>
              <a:rPr lang="ru-RU" sz="2400" b="1" dirty="0"/>
              <a:t> </a:t>
            </a:r>
            <a:r>
              <a:rPr lang="ru-RU" sz="2400" dirty="0"/>
              <a:t>добавляем параметры для логирования</a:t>
            </a:r>
            <a:endParaRPr lang="ru-RU" sz="24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77F346-BA63-48C5-9E39-FF6C28545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544827"/>
            <a:ext cx="10369198" cy="1717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Метода получения метрик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7117493" y="2259228"/>
            <a:ext cx="4906665" cy="11697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Добавляем команду </a:t>
            </a:r>
            <a:r>
              <a:rPr lang="en-US" sz="2400" b="1" dirty="0"/>
              <a:t>/stats</a:t>
            </a:r>
            <a:r>
              <a:rPr lang="en-US" sz="2400" dirty="0"/>
              <a:t> </a:t>
            </a:r>
            <a:r>
              <a:rPr lang="ru-RU" sz="2400" dirty="0"/>
              <a:t>в список команд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B00A8A-3B29-4353-961F-E154CF5A2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808" y="749059"/>
            <a:ext cx="4906665" cy="373503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C89048-D135-405F-8C2A-A2E23D8F97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1604" y="4343106"/>
            <a:ext cx="4437337" cy="251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322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ДОБАВЛЕНИЕ метрик в методы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468219" y="2570204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Добавляем общий счетчик всех команд бота в каждый </a:t>
            </a:r>
            <a:r>
              <a:rPr lang="ru-RU" sz="2400" dirty="0" err="1"/>
              <a:t>хэндлер</a:t>
            </a:r>
            <a:r>
              <a:rPr lang="ru-RU" sz="2400" dirty="0"/>
              <a:t> (в начале каждого метода)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1FDC460-7696-47CC-B40E-2F62CD5B0A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132"/>
          <a:stretch/>
        </p:blipFill>
        <p:spPr>
          <a:xfrm>
            <a:off x="489673" y="2355768"/>
            <a:ext cx="5538362" cy="191143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A35F3F-B70F-4FA0-A3C6-895C1A177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00" y="1375557"/>
            <a:ext cx="4167144" cy="28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920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ДОБАВЛЕНИЕ метрик в методы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468219" y="1977081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Добавляем индивидуальный счетчик каждой команды бота в каждый </a:t>
            </a:r>
            <a:r>
              <a:rPr lang="ru-RU" sz="2400" dirty="0" err="1"/>
              <a:t>хэндлер</a:t>
            </a:r>
            <a:r>
              <a:rPr lang="ru-RU" sz="2400" dirty="0"/>
              <a:t> по схеме: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36FAD27-6F17-4F51-90C2-3C2029187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3180" y="3273106"/>
            <a:ext cx="5658306" cy="368020"/>
          </a:xfrm>
          <a:prstGeom prst="rect">
            <a:avLst/>
          </a:prstGeom>
        </p:spPr>
      </p:pic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EE3E36F8-9CE3-4E63-ACBA-BA46F8C238C4}"/>
              </a:ext>
            </a:extLst>
          </p:cNvPr>
          <p:cNvSpPr txBox="1">
            <a:spLocks/>
          </p:cNvSpPr>
          <p:nvPr/>
        </p:nvSpPr>
        <p:spPr>
          <a:xfrm>
            <a:off x="6468218" y="3842953"/>
            <a:ext cx="5621841" cy="17175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кроме </a:t>
            </a:r>
            <a:r>
              <a:rPr lang="en-US" sz="2000" b="1" dirty="0"/>
              <a:t>/stats</a:t>
            </a:r>
            <a:r>
              <a:rPr lang="ru-RU" sz="2000" dirty="0"/>
              <a:t>, т.к эта команда предназначена для вывода метрик и ее отслеживание не несет практической пользы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D5ACFCA-BB8B-42D8-8D76-875E8F15D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642" y="2621846"/>
            <a:ext cx="5497336" cy="168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94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ДОБАВЛЕНИЕ метрик в методы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7194718" y="2276870"/>
            <a:ext cx="4494774" cy="1710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К необходимым методам добавляем декоратор </a:t>
            </a:r>
            <a:r>
              <a:rPr lang="en-US" sz="2400" dirty="0"/>
              <a:t>@timed</a:t>
            </a:r>
            <a:r>
              <a:rPr lang="ru-RU" sz="2400" dirty="0"/>
              <a:t> для снятия метрик выполнения методов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77C149-5FAC-4402-A83A-4F861F7A3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85" y="2752865"/>
            <a:ext cx="6376283" cy="93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91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таблицы для хранения ВЫЗОВОВ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2D301AF9-6DB1-44ED-A92E-9AE6306A2597}"/>
              </a:ext>
            </a:extLst>
          </p:cNvPr>
          <p:cNvSpPr txBox="1">
            <a:spLocks/>
          </p:cNvSpPr>
          <p:nvPr/>
        </p:nvSpPr>
        <p:spPr>
          <a:xfrm>
            <a:off x="8262551" y="1268627"/>
            <a:ext cx="3748217" cy="2911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В файл </a:t>
            </a:r>
            <a:r>
              <a:rPr lang="en-US" sz="2400" b="1" dirty="0"/>
              <a:t>db.py</a:t>
            </a:r>
            <a:r>
              <a:rPr lang="ru-RU" sz="2400" b="1" dirty="0"/>
              <a:t> </a:t>
            </a:r>
            <a:r>
              <a:rPr lang="ru-RU" sz="2400" dirty="0"/>
              <a:t>добавляем запрос создания Журнала вызовов внешних сервисов</a:t>
            </a:r>
            <a:endParaRPr lang="ru-RU" sz="2400" b="1" dirty="0"/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169DB082-7CC0-4E6B-9951-06785E085D02}"/>
              </a:ext>
            </a:extLst>
          </p:cNvPr>
          <p:cNvSpPr txBox="1">
            <a:spLocks/>
          </p:cNvSpPr>
          <p:nvPr/>
        </p:nvSpPr>
        <p:spPr>
          <a:xfrm>
            <a:off x="238896" y="4102570"/>
            <a:ext cx="11846011" cy="27363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00"/>
              </a:lnSpc>
              <a:buNone/>
            </a:pPr>
            <a:r>
              <a:rPr lang="en-US" sz="2200" b="1" dirty="0" err="1">
                <a:latin typeface="Corbel" panose="020B0503020204020204" pitchFamily="34" charset="0"/>
                <a:cs typeface="Arial" panose="020B0604020202020204" pitchFamily="34" charset="0"/>
              </a:rPr>
              <a:t>created_at</a:t>
            </a: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– время создания записи</a:t>
            </a:r>
            <a:endParaRPr lang="en-US" sz="2200" dirty="0">
              <a:latin typeface="Corbel" panose="020B0503020204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service 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–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имя сервиса, например «</a:t>
            </a:r>
            <a:r>
              <a:rPr lang="en-US" sz="2200" dirty="0" err="1">
                <a:latin typeface="Corbel" panose="020B0503020204020204" pitchFamily="34" charset="0"/>
                <a:cs typeface="Arial" panose="020B0604020202020204" pitchFamily="34" charset="0"/>
              </a:rPr>
              <a:t>Openrouter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»</a:t>
            </a:r>
            <a:endParaRPr lang="en-US" sz="2200" dirty="0">
              <a:latin typeface="Corbel" panose="020B0503020204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request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 –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 строка запроса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response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 –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строка ответа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 err="1">
                <a:latin typeface="Corbel" panose="020B0503020204020204" pitchFamily="34" charset="0"/>
                <a:cs typeface="Arial" panose="020B0604020202020204" pitchFamily="34" charset="0"/>
              </a:rPr>
              <a:t>status_code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 – HTTP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статус (если применимо)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 err="1">
                <a:latin typeface="Corbel" panose="020B0503020204020204" pitchFamily="34" charset="0"/>
                <a:cs typeface="Arial" panose="020B0604020202020204" pitchFamily="34" charset="0"/>
              </a:rPr>
              <a:t>duration_ms</a:t>
            </a: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 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–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длительность вызова в миллисекундах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error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 –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текст ошибки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52D4523-6D05-41A7-8057-7751FDC3D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96" y="883633"/>
            <a:ext cx="7587050" cy="316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9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таблицы для хранения ОШИБОК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2D301AF9-6DB1-44ED-A92E-9AE6306A2597}"/>
              </a:ext>
            </a:extLst>
          </p:cNvPr>
          <p:cNvSpPr txBox="1">
            <a:spLocks/>
          </p:cNvSpPr>
          <p:nvPr/>
        </p:nvSpPr>
        <p:spPr>
          <a:xfrm>
            <a:off x="8262551" y="1268627"/>
            <a:ext cx="3748217" cy="29111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В файл </a:t>
            </a:r>
            <a:r>
              <a:rPr lang="en-US" sz="2400" b="1" dirty="0"/>
              <a:t>db.py</a:t>
            </a:r>
            <a:r>
              <a:rPr lang="ru-RU" sz="2400" b="1" dirty="0"/>
              <a:t> </a:t>
            </a:r>
            <a:r>
              <a:rPr lang="ru-RU" sz="2400" dirty="0"/>
              <a:t>добавляем запрос создания Журнала ошибок</a:t>
            </a:r>
            <a:endParaRPr lang="ru-RU" sz="24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9982AC-1BE0-417F-B6CC-D78B400FD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96" y="878994"/>
            <a:ext cx="6575352" cy="3165910"/>
          </a:xfrm>
          <a:prstGeom prst="rect">
            <a:avLst/>
          </a:prstGeom>
        </p:spPr>
      </p:pic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5CC1636F-559A-46EF-B797-AA2949FDA3BC}"/>
              </a:ext>
            </a:extLst>
          </p:cNvPr>
          <p:cNvSpPr txBox="1">
            <a:spLocks/>
          </p:cNvSpPr>
          <p:nvPr/>
        </p:nvSpPr>
        <p:spPr>
          <a:xfrm>
            <a:off x="238896" y="4102570"/>
            <a:ext cx="11846011" cy="27363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00"/>
              </a:lnSpc>
              <a:buNone/>
            </a:pPr>
            <a:r>
              <a:rPr lang="en-US" sz="2200" b="1" dirty="0" err="1">
                <a:latin typeface="Corbel" panose="020B0503020204020204" pitchFamily="34" charset="0"/>
                <a:cs typeface="Arial" panose="020B0604020202020204" pitchFamily="34" charset="0"/>
              </a:rPr>
              <a:t>created_at</a:t>
            </a: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– время создания записи</a:t>
            </a:r>
            <a:endParaRPr lang="en-US" sz="2200" dirty="0">
              <a:latin typeface="Corbel" panose="020B0503020204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level 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–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уровень ошибки (ERROR, WARNING и т.п.)</a:t>
            </a:r>
            <a:endParaRPr lang="en-US" sz="2200" dirty="0">
              <a:latin typeface="Corbel" panose="020B0503020204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logger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 –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 имя модуля, где произошла ошибка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message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 –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текстовое описание ошибки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 err="1">
                <a:latin typeface="Corbel" panose="020B0503020204020204" pitchFamily="34" charset="0"/>
                <a:cs typeface="Arial" panose="020B0604020202020204" pitchFamily="34" charset="0"/>
              </a:rPr>
              <a:t>user_id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 – ID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пользователя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command 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–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команда, во время которой произошла ошибка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sz="2200" b="1" dirty="0">
                <a:latin typeface="Corbel" panose="020B0503020204020204" pitchFamily="34" charset="0"/>
                <a:cs typeface="Arial" panose="020B0604020202020204" pitchFamily="34" charset="0"/>
              </a:rPr>
              <a:t>details</a:t>
            </a:r>
            <a:r>
              <a:rPr lang="en-US" sz="2200" dirty="0">
                <a:latin typeface="Corbel" panose="020B0503020204020204" pitchFamily="34" charset="0"/>
                <a:cs typeface="Arial" panose="020B0604020202020204" pitchFamily="34" charset="0"/>
              </a:rPr>
              <a:t> – </a:t>
            </a:r>
            <a:r>
              <a:rPr lang="ru-RU" sz="2200" dirty="0">
                <a:latin typeface="Corbel" panose="020B0503020204020204" pitchFamily="34" charset="0"/>
                <a:cs typeface="Arial" panose="020B0604020202020204" pitchFamily="34" charset="0"/>
              </a:rPr>
              <a:t>дополнительные детали: стек-трейс, контекст, параметры и т.п.</a:t>
            </a:r>
          </a:p>
        </p:txBody>
      </p:sp>
    </p:spTree>
    <p:extLst>
      <p:ext uri="{BB962C8B-B14F-4D97-AF65-F5344CB8AC3E}">
        <p14:creationId xmlns:p14="http://schemas.microsoft.com/office/powerpoint/2010/main" val="1080361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en-US" sz="3600" dirty="0">
                <a:solidFill>
                  <a:srgbClr val="0070C0"/>
                </a:solidFill>
              </a:rPr>
              <a:t>TIMESTAMP</a:t>
            </a:r>
            <a:endParaRPr lang="ru" sz="3600" dirty="0">
              <a:solidFill>
                <a:srgbClr val="0070C0"/>
              </a:solidFill>
            </a:endParaRP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F3F55E35-6995-42B8-81C5-9785B1C8A77E}"/>
              </a:ext>
            </a:extLst>
          </p:cNvPr>
          <p:cNvGrpSpPr/>
          <p:nvPr/>
        </p:nvGrpSpPr>
        <p:grpSpPr>
          <a:xfrm>
            <a:off x="7394489" y="241539"/>
            <a:ext cx="4530811" cy="507519"/>
            <a:chOff x="6227805" y="1869631"/>
            <a:chExt cx="4530811" cy="507519"/>
          </a:xfrm>
        </p:grpSpPr>
        <p:sp>
          <p:nvSpPr>
            <p:cNvPr id="9" name="Подзаголовок 2">
              <a:extLst>
                <a:ext uri="{FF2B5EF4-FFF2-40B4-BE49-F238E27FC236}">
                  <a16:creationId xmlns:a16="http://schemas.microsoft.com/office/drawing/2014/main" id="{DF1FCCEC-6F24-4894-B014-BD717BEB6381}"/>
                </a:ext>
              </a:extLst>
            </p:cNvPr>
            <p:cNvSpPr txBox="1">
              <a:spLocks/>
            </p:cNvSpPr>
            <p:nvPr/>
          </p:nvSpPr>
          <p:spPr>
            <a:xfrm>
              <a:off x="6242159" y="1869631"/>
              <a:ext cx="4508220" cy="507519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306000" indent="-306000" algn="l" defTabSz="457200" rtl="0" eaLnBrk="1" latinLnBrk="0" hangingPunct="1">
                <a:lnSpc>
                  <a:spcPct val="110000"/>
                </a:lnSpc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7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3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/>
                <a:t>https://www.unixtimestamp.com</a:t>
              </a:r>
              <a:endParaRPr lang="ru-RU" sz="2400" dirty="0"/>
            </a:p>
          </p:txBody>
        </p:sp>
        <p:sp>
          <p:nvSpPr>
            <p:cNvPr id="7" name="Прямоугольник: скругленные углы 6">
              <a:extLst>
                <a:ext uri="{FF2B5EF4-FFF2-40B4-BE49-F238E27FC236}">
                  <a16:creationId xmlns:a16="http://schemas.microsoft.com/office/drawing/2014/main" id="{D7F10328-69DF-4C9B-8E9D-A4C884C8D707}"/>
                </a:ext>
              </a:extLst>
            </p:cNvPr>
            <p:cNvSpPr/>
            <p:nvPr/>
          </p:nvSpPr>
          <p:spPr>
            <a:xfrm>
              <a:off x="6227805" y="1869631"/>
              <a:ext cx="4530811" cy="50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26D2DD3F-A1A7-441C-8619-0578CD7E75E5}"/>
              </a:ext>
            </a:extLst>
          </p:cNvPr>
          <p:cNvSpPr txBox="1">
            <a:spLocks/>
          </p:cNvSpPr>
          <p:nvPr/>
        </p:nvSpPr>
        <p:spPr>
          <a:xfrm>
            <a:off x="7394489" y="2842055"/>
            <a:ext cx="4708955" cy="13427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Timestamp </a:t>
            </a:r>
            <a:r>
              <a:rPr lang="en-US" sz="2400" dirty="0"/>
              <a:t>– </a:t>
            </a:r>
            <a:r>
              <a:rPr lang="ru-RU" sz="2400" dirty="0"/>
              <a:t>это метка времени, количество секунд, прошедшее с 00:00:00 UTC 1 января, 1970 года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BCE1FE2-9A84-4D04-9ABE-D5DBE2DA9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9058"/>
            <a:ext cx="7011378" cy="600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165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F652D90-D56E-4F96-B0BF-2D3DA666F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98" b="-1"/>
          <a:stretch/>
        </p:blipFill>
        <p:spPr>
          <a:xfrm>
            <a:off x="4350568" y="6156629"/>
            <a:ext cx="3982006" cy="52767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026BFF1-FE7C-4109-91A5-A282048F1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394" y="2976127"/>
            <a:ext cx="4010585" cy="2353003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МОДУЛЬ </a:t>
            </a:r>
            <a:r>
              <a:rPr lang="en-US" sz="3600" dirty="0">
                <a:solidFill>
                  <a:srgbClr val="0070C0"/>
                </a:solidFill>
              </a:rPr>
              <a:t>DATETIME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26D2DD3F-A1A7-441C-8619-0578CD7E75E5}"/>
              </a:ext>
            </a:extLst>
          </p:cNvPr>
          <p:cNvSpPr txBox="1">
            <a:spLocks/>
          </p:cNvSpPr>
          <p:nvPr/>
        </p:nvSpPr>
        <p:spPr>
          <a:xfrm>
            <a:off x="8402596" y="421412"/>
            <a:ext cx="3750277" cy="63006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Одна из проблем, связанных с любыми датами и временем — это его формат. В Америке распространен формат MM-DD-YYYY, в России более привычным является формат DD-MM-YYYY. </a:t>
            </a:r>
          </a:p>
          <a:p>
            <a:pPr marL="0" indent="0">
              <a:buNone/>
            </a:pPr>
            <a:r>
              <a:rPr lang="ru-RU" sz="2000" dirty="0"/>
              <a:t>Помимо них существуют иные записи даты и времени. В некоторых случаях возникает необходимость считывать и конвертировать дату. Чтобы сделать этот процесс более </a:t>
            </a:r>
            <a:r>
              <a:rPr lang="ru-RU" sz="2000" dirty="0" err="1"/>
              <a:t>комфортным,в</a:t>
            </a:r>
            <a:r>
              <a:rPr lang="ru-RU" sz="2000" dirty="0"/>
              <a:t> </a:t>
            </a:r>
            <a:r>
              <a:rPr lang="en-US" sz="2000" dirty="0"/>
              <a:t>Python</a:t>
            </a:r>
            <a:r>
              <a:rPr lang="ru-RU" sz="2000" dirty="0"/>
              <a:t> существует два метода для преобразования строк в формат </a:t>
            </a:r>
            <a:r>
              <a:rPr lang="ru-RU" sz="2000" dirty="0" err="1"/>
              <a:t>datetime</a:t>
            </a:r>
            <a:r>
              <a:rPr lang="ru-RU" sz="2000" dirty="0"/>
              <a:t> и обратно — </a:t>
            </a:r>
            <a:r>
              <a:rPr lang="ru-RU" sz="2000" b="1" dirty="0" err="1"/>
              <a:t>strptime</a:t>
            </a:r>
            <a:r>
              <a:rPr lang="ru-RU" sz="2000" b="1" dirty="0"/>
              <a:t>()</a:t>
            </a:r>
            <a:r>
              <a:rPr lang="ru-RU" sz="2000" dirty="0"/>
              <a:t> и </a:t>
            </a:r>
            <a:r>
              <a:rPr lang="ru-RU" sz="2000" b="1" dirty="0" err="1"/>
              <a:t>strftime</a:t>
            </a:r>
            <a:r>
              <a:rPr lang="ru-RU" sz="2000" b="1" dirty="0"/>
              <a:t>()</a:t>
            </a:r>
            <a:r>
              <a:rPr lang="ru-RU" sz="2000" dirty="0"/>
              <a:t>. </a:t>
            </a:r>
          </a:p>
        </p:txBody>
      </p:sp>
      <p:sp>
        <p:nvSpPr>
          <p:cNvPr id="13" name="Подзаголовок 2">
            <a:extLst>
              <a:ext uri="{FF2B5EF4-FFF2-40B4-BE49-F238E27FC236}">
                <a16:creationId xmlns:a16="http://schemas.microsoft.com/office/drawing/2014/main" id="{B866C7A3-5D0B-4ACD-85C1-A60B488F690F}"/>
              </a:ext>
            </a:extLst>
          </p:cNvPr>
          <p:cNvSpPr txBox="1">
            <a:spLocks/>
          </p:cNvSpPr>
          <p:nvPr/>
        </p:nvSpPr>
        <p:spPr>
          <a:xfrm>
            <a:off x="114301" y="989701"/>
            <a:ext cx="3741008" cy="507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Метод </a:t>
            </a:r>
            <a:r>
              <a:rPr lang="en-US" sz="2400" b="1" dirty="0" err="1"/>
              <a:t>strptime</a:t>
            </a:r>
            <a:r>
              <a:rPr lang="en-US" sz="2400" b="1" dirty="0"/>
              <a:t>() </a:t>
            </a:r>
            <a:endParaRPr lang="ru-RU" sz="2400" b="1" dirty="0"/>
          </a:p>
        </p:txBody>
      </p:sp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29D6C1A2-FF9A-4803-A1B9-094F917EB66A}"/>
              </a:ext>
            </a:extLst>
          </p:cNvPr>
          <p:cNvSpPr txBox="1">
            <a:spLocks/>
          </p:cNvSpPr>
          <p:nvPr/>
        </p:nvSpPr>
        <p:spPr>
          <a:xfrm>
            <a:off x="4851058" y="996709"/>
            <a:ext cx="3353830" cy="507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Метод </a:t>
            </a:r>
            <a:r>
              <a:rPr lang="en-US" sz="2400" b="1" dirty="0" err="1"/>
              <a:t>strftime</a:t>
            </a:r>
            <a:r>
              <a:rPr lang="en-US" sz="2400" b="1" dirty="0"/>
              <a:t>() </a:t>
            </a:r>
            <a:endParaRPr lang="ru-RU" sz="2400" b="1" dirty="0"/>
          </a:p>
        </p:txBody>
      </p:sp>
      <p:sp>
        <p:nvSpPr>
          <p:cNvPr id="15" name="Подзаголовок 2">
            <a:extLst>
              <a:ext uri="{FF2B5EF4-FFF2-40B4-BE49-F238E27FC236}">
                <a16:creationId xmlns:a16="http://schemas.microsoft.com/office/drawing/2014/main" id="{F46CC85A-E5CA-4AF9-B262-0009C9C39F8E}"/>
              </a:ext>
            </a:extLst>
          </p:cNvPr>
          <p:cNvSpPr txBox="1">
            <a:spLocks/>
          </p:cNvSpPr>
          <p:nvPr/>
        </p:nvSpPr>
        <p:spPr>
          <a:xfrm>
            <a:off x="114299" y="1690222"/>
            <a:ext cx="3798675" cy="17367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Принимает в качестве одного из аргументов строку и создает на основе её объект типа </a:t>
            </a:r>
            <a:r>
              <a:rPr lang="ru-RU" sz="2000" dirty="0" err="1"/>
              <a:t>datetime</a:t>
            </a:r>
            <a:endParaRPr lang="ru-RU" sz="2000" dirty="0"/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82A1C60C-9F15-4D6F-8AFF-270B3AEFA8AA}"/>
              </a:ext>
            </a:extLst>
          </p:cNvPr>
          <p:cNvCxnSpPr/>
          <p:nvPr/>
        </p:nvCxnSpPr>
        <p:spPr>
          <a:xfrm>
            <a:off x="8402597" y="619125"/>
            <a:ext cx="0" cy="5938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BBC03B-2360-441C-9474-059EF6DD0D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13"/>
          <a:stretch/>
        </p:blipFill>
        <p:spPr>
          <a:xfrm>
            <a:off x="51910" y="2995512"/>
            <a:ext cx="4315427" cy="235745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9934068-B1AE-4467-8040-2524C94A12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299" y="6156629"/>
            <a:ext cx="3048425" cy="562053"/>
          </a:xfrm>
          <a:prstGeom prst="rect">
            <a:avLst/>
          </a:prstGeom>
        </p:spPr>
      </p:pic>
      <p:sp>
        <p:nvSpPr>
          <p:cNvPr id="17" name="Подзаголовок 2">
            <a:extLst>
              <a:ext uri="{FF2B5EF4-FFF2-40B4-BE49-F238E27FC236}">
                <a16:creationId xmlns:a16="http://schemas.microsoft.com/office/drawing/2014/main" id="{481F80CE-EBFE-429D-B037-D4D0913F247D}"/>
              </a:ext>
            </a:extLst>
          </p:cNvPr>
          <p:cNvSpPr txBox="1">
            <a:spLocks/>
          </p:cNvSpPr>
          <p:nvPr/>
        </p:nvSpPr>
        <p:spPr>
          <a:xfrm>
            <a:off x="51910" y="5710919"/>
            <a:ext cx="1875744" cy="400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Вывод:</a:t>
            </a:r>
          </a:p>
        </p:txBody>
      </p:sp>
      <p:sp>
        <p:nvSpPr>
          <p:cNvPr id="18" name="Подзаголовок 2">
            <a:extLst>
              <a:ext uri="{FF2B5EF4-FFF2-40B4-BE49-F238E27FC236}">
                <a16:creationId xmlns:a16="http://schemas.microsoft.com/office/drawing/2014/main" id="{62432EC7-6C64-4D22-8EB0-B3312026D420}"/>
              </a:ext>
            </a:extLst>
          </p:cNvPr>
          <p:cNvSpPr txBox="1">
            <a:spLocks/>
          </p:cNvSpPr>
          <p:nvPr/>
        </p:nvSpPr>
        <p:spPr>
          <a:xfrm>
            <a:off x="4406212" y="1690222"/>
            <a:ext cx="3798675" cy="17367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Преобразует объект типа </a:t>
            </a:r>
            <a:r>
              <a:rPr lang="ru-RU" sz="2000" dirty="0" err="1"/>
              <a:t>datetime</a:t>
            </a:r>
            <a:r>
              <a:rPr lang="ru-RU" sz="2000" dirty="0"/>
              <a:t> в строку. Метод имеет следующий синтаксис</a:t>
            </a:r>
          </a:p>
        </p:txBody>
      </p:sp>
      <p:sp>
        <p:nvSpPr>
          <p:cNvPr id="21" name="Подзаголовок 2">
            <a:extLst>
              <a:ext uri="{FF2B5EF4-FFF2-40B4-BE49-F238E27FC236}">
                <a16:creationId xmlns:a16="http://schemas.microsoft.com/office/drawing/2014/main" id="{CB3EBC4C-B0A5-4952-AE1B-502FA759436C}"/>
              </a:ext>
            </a:extLst>
          </p:cNvPr>
          <p:cNvSpPr txBox="1">
            <a:spLocks/>
          </p:cNvSpPr>
          <p:nvPr/>
        </p:nvSpPr>
        <p:spPr>
          <a:xfrm>
            <a:off x="4301394" y="5737361"/>
            <a:ext cx="1875744" cy="4007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Вывод:</a:t>
            </a:r>
          </a:p>
        </p:txBody>
      </p:sp>
    </p:spTree>
    <p:extLst>
      <p:ext uri="{BB962C8B-B14F-4D97-AF65-F5344CB8AC3E}">
        <p14:creationId xmlns:p14="http://schemas.microsoft.com/office/powerpoint/2010/main" val="1080305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НАСТРОЕК ЛОГИРОВАНИЯ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217EA50-DCA2-4CA0-9E77-0868D1A9C94E}"/>
              </a:ext>
            </a:extLst>
          </p:cNvPr>
          <p:cNvSpPr txBox="1">
            <a:spLocks/>
          </p:cNvSpPr>
          <p:nvPr/>
        </p:nvSpPr>
        <p:spPr>
          <a:xfrm>
            <a:off x="6303459" y="2802382"/>
            <a:ext cx="5621841" cy="12588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B0F0"/>
                </a:solidFill>
              </a:rPr>
              <a:t>1</a:t>
            </a:r>
            <a:r>
              <a:rPr lang="ru-RU" sz="2400" dirty="0">
                <a:solidFill>
                  <a:srgbClr val="00B0F0"/>
                </a:solidFill>
              </a:rPr>
              <a:t>. </a:t>
            </a:r>
            <a:r>
              <a:rPr lang="ru-RU" sz="2400" dirty="0"/>
              <a:t>Создаем файл </a:t>
            </a:r>
            <a:r>
              <a:rPr lang="en-US" sz="2400" b="1" dirty="0"/>
              <a:t>logging_config.py</a:t>
            </a:r>
            <a:r>
              <a:rPr lang="ru-RU" sz="2400" dirty="0"/>
              <a:t>.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B0F0"/>
                </a:solidFill>
              </a:rPr>
              <a:t>2. </a:t>
            </a:r>
            <a:r>
              <a:rPr lang="ru-RU" sz="2400" dirty="0"/>
              <a:t>Добавляем класс </a:t>
            </a:r>
            <a:r>
              <a:rPr lang="en-US" sz="2400" dirty="0" err="1"/>
              <a:t>DotTimeFormatter</a:t>
            </a:r>
            <a:r>
              <a:rPr lang="ru-RU" sz="2400" dirty="0"/>
              <a:t>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5ED42F-2962-4ADC-B775-16DDD6FEE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749059"/>
            <a:ext cx="5273442" cy="607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10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СОЗДАНИЕ НАСТРОЕК ЛОГИРОВАНИЯ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217EA50-DCA2-4CA0-9E77-0868D1A9C94E}"/>
              </a:ext>
            </a:extLst>
          </p:cNvPr>
          <p:cNvSpPr txBox="1">
            <a:spLocks/>
          </p:cNvSpPr>
          <p:nvPr/>
        </p:nvSpPr>
        <p:spPr>
          <a:xfrm>
            <a:off x="6303459" y="3145550"/>
            <a:ext cx="5621841" cy="12588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solidFill>
                  <a:srgbClr val="00B0F0"/>
                </a:solidFill>
              </a:rPr>
              <a:t>3. </a:t>
            </a:r>
            <a:r>
              <a:rPr lang="ru-RU" sz="2400" dirty="0"/>
              <a:t>Добавляем метод </a:t>
            </a:r>
            <a:r>
              <a:rPr lang="en-US" sz="2400" dirty="0" err="1"/>
              <a:t>setup_logging</a:t>
            </a:r>
            <a:r>
              <a:rPr lang="en-US" sz="2400" dirty="0"/>
              <a:t>()</a:t>
            </a:r>
            <a:endParaRPr lang="ru-RU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A63AE2D-6BAE-4034-B75D-C464F8533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749059"/>
            <a:ext cx="4152900" cy="603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04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9882288-F501-43C2-9099-ECCA9CCDA59F}"/>
              </a:ext>
            </a:extLst>
          </p:cNvPr>
          <p:cNvSpPr/>
          <p:nvPr/>
        </p:nvSpPr>
        <p:spPr>
          <a:xfrm>
            <a:off x="342900" y="371475"/>
            <a:ext cx="11582400" cy="247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41540"/>
            <a:ext cx="11163133" cy="507519"/>
          </a:xfrm>
        </p:spPr>
        <p:txBody>
          <a:bodyPr rtlCol="0">
            <a:noAutofit/>
          </a:bodyPr>
          <a:lstStyle/>
          <a:p>
            <a:pPr rtl="0"/>
            <a:r>
              <a:rPr lang="ru-RU" sz="3600" dirty="0">
                <a:solidFill>
                  <a:srgbClr val="0070C0"/>
                </a:solidFill>
              </a:rPr>
              <a:t>ДОБАВЛЕНИЕ ЛОГИРОВАНИЯ в методы</a:t>
            </a:r>
            <a:endParaRPr lang="ru" sz="3600" dirty="0">
              <a:solidFill>
                <a:srgbClr val="0070C0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827A43D2-E8E3-4A92-AA1D-C94CCCB528CD}"/>
              </a:ext>
            </a:extLst>
          </p:cNvPr>
          <p:cNvSpPr txBox="1">
            <a:spLocks/>
          </p:cNvSpPr>
          <p:nvPr/>
        </p:nvSpPr>
        <p:spPr>
          <a:xfrm>
            <a:off x="6303459" y="2253236"/>
            <a:ext cx="5621841" cy="1103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/>
              <a:t>Добавляем </a:t>
            </a:r>
            <a:r>
              <a:rPr lang="ru-RU" sz="2400" dirty="0" err="1"/>
              <a:t>логи</a:t>
            </a:r>
            <a:r>
              <a:rPr lang="en-US" sz="2400" dirty="0"/>
              <a:t> </a:t>
            </a:r>
            <a:r>
              <a:rPr lang="ru-RU" sz="2400" dirty="0"/>
              <a:t>в файл </a:t>
            </a:r>
            <a:r>
              <a:rPr lang="en-US" sz="2400" dirty="0"/>
              <a:t>main.py </a:t>
            </a:r>
            <a:r>
              <a:rPr lang="ru-RU" sz="2400" dirty="0"/>
              <a:t>для </a:t>
            </a:r>
            <a:r>
              <a:rPr lang="ru-RU" sz="2400" dirty="0" err="1"/>
              <a:t>хендлера</a:t>
            </a:r>
            <a:r>
              <a:rPr lang="ru-RU" sz="2400" dirty="0"/>
              <a:t> </a:t>
            </a:r>
            <a:r>
              <a:rPr lang="en-US" sz="2400" dirty="0"/>
              <a:t>/start</a:t>
            </a:r>
            <a:r>
              <a:rPr lang="ru-RU" sz="2400" dirty="0"/>
              <a:t> и попробуем выполнить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2BA8D8A-FE61-40E2-AD6F-6B16C53B5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44" y="931286"/>
            <a:ext cx="4533613" cy="13219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378731F-EAAE-44A0-B6ED-9CFA8E650D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85" y="2499805"/>
            <a:ext cx="3897783" cy="422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567540"/>
      </p:ext>
    </p:extLst>
  </p:cSld>
  <p:clrMapOvr>
    <a:masterClrMapping/>
  </p:clrMapOvr>
</p:sld>
</file>

<file path=ppt/theme/theme1.xml><?xml version="1.0" encoding="utf-8"?>
<a:theme xmlns:a="http://schemas.openxmlformats.org/drawingml/2006/main" name="Дивиденд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98_TF33552983" id="{160FF37C-0DDC-4D2E-AEAD-253EF6364DF1}" vid="{EC99DBC3-C858-4F3A-82DD-48D686A36D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{611D405C-DD44-4738-AD4A-0765797CCFD9}tf33552983_win32</Template>
  <TotalTime>8832</TotalTime>
  <Words>618</Words>
  <Application>Microsoft Office PowerPoint</Application>
  <PresentationFormat>Широкоэкранный</PresentationFormat>
  <Paragraphs>118</Paragraphs>
  <Slides>23</Slides>
  <Notes>23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9" baseType="lpstr">
      <vt:lpstr>Calibri</vt:lpstr>
      <vt:lpstr>Corbel</vt:lpstr>
      <vt:lpstr>Franklin Gothic Book</vt:lpstr>
      <vt:lpstr>Franklin Gothic Demi</vt:lpstr>
      <vt:lpstr>Wingdings 2</vt:lpstr>
      <vt:lpstr>ДивидендVTI</vt:lpstr>
      <vt:lpstr>Презентация PowerPoint</vt:lpstr>
      <vt:lpstr>ПОДГОТОВКА ОКРУЖЕНИЯ</vt:lpstr>
      <vt:lpstr>СОЗДАНИЕ таблицы для хранения ВЫЗОВОВ</vt:lpstr>
      <vt:lpstr>СОЗДАНИЕ таблицы для хранения ОШИБОК</vt:lpstr>
      <vt:lpstr>TIMESTAMP</vt:lpstr>
      <vt:lpstr>МОДУЛЬ DATETIME</vt:lpstr>
      <vt:lpstr>СОЗДАНИЕ НАСТРОЕК ЛОГИРОВАНИЯ</vt:lpstr>
      <vt:lpstr>СОЗДАНИЕ НАСТРОЕК ЛОГИРОВАНИЯ</vt:lpstr>
      <vt:lpstr>ДОБАВЛЕНИЕ ЛОГИРОВАНИЯ в методы</vt:lpstr>
      <vt:lpstr>ДОБАВЛЕНИЕ ЛОГИРОВАНИЯ в методы</vt:lpstr>
      <vt:lpstr>СОЗДАНИЕ НАСТРОЕК МОНИТОРИНГА</vt:lpstr>
      <vt:lpstr>СОЗДАНИЕ НАСТРОЕК МОНИТОРИНГА</vt:lpstr>
      <vt:lpstr>СОЗДАНИЕ НАСТРОЕК МОНИТОРИНГА</vt:lpstr>
      <vt:lpstr>СОЗДАНИЕ НАСТРОЕК МОНИТОРИНГА</vt:lpstr>
      <vt:lpstr>СОЗДАНИЕ МЕТОДА ЗАПИСИ в ЖУРНАЛ ВЫЗОВОВ</vt:lpstr>
      <vt:lpstr>СОЗДАНИЕ МЕТОДА ЗАПИСИ в ЖУРНАЛ ОШИБОК</vt:lpstr>
      <vt:lpstr>РЕФАКТОРИНГ OPENROUTER_CLIENT</vt:lpstr>
      <vt:lpstr>РЕФАКТОРИНГ OPENROUTER CLIENT</vt:lpstr>
      <vt:lpstr>СОЗДАНИЕ Метода получения метрик</vt:lpstr>
      <vt:lpstr>СОЗДАНИЕ Метода получения метрик</vt:lpstr>
      <vt:lpstr>ДОБАВЛЕНИЕ метрик в методы</vt:lpstr>
      <vt:lpstr>ДОБАВЛЕНИЕ метрик в методы</vt:lpstr>
      <vt:lpstr>ДОБАВЛЕНИЕ метрик в методы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Anton Shestakov</dc:creator>
  <cp:lastModifiedBy>Виктория Ткачук</cp:lastModifiedBy>
  <cp:revision>344</cp:revision>
  <dcterms:created xsi:type="dcterms:W3CDTF">2025-10-12T18:05:16Z</dcterms:created>
  <dcterms:modified xsi:type="dcterms:W3CDTF">2025-11-29T06:11:04Z</dcterms:modified>
</cp:coreProperties>
</file>

<file path=docProps/thumbnail.jpeg>
</file>